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4.xml" ContentType="application/vnd.openxmlformats-officedocument.theme+xml"/>
  <Override PartName="/ppt/slideLayouts/slideLayout11.xml" ContentType="application/vnd.openxmlformats-officedocument.presentationml.slideLayout+xml"/>
  <Override PartName="/ppt/theme/theme5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65" r:id="rId2"/>
    <p:sldMasterId id="2147483707" r:id="rId3"/>
    <p:sldMasterId id="2147483700" r:id="rId4"/>
    <p:sldMasterId id="2147483698" r:id="rId5"/>
    <p:sldMasterId id="2147483668" r:id="rId6"/>
    <p:sldMasterId id="2147483672" r:id="rId7"/>
  </p:sldMasterIdLst>
  <p:notesMasterIdLst>
    <p:notesMasterId r:id="rId58"/>
  </p:notesMasterIdLst>
  <p:handoutMasterIdLst>
    <p:handoutMasterId r:id="rId59"/>
  </p:handoutMasterIdLst>
  <p:sldIdLst>
    <p:sldId id="1913" r:id="rId8"/>
    <p:sldId id="2234" r:id="rId9"/>
    <p:sldId id="1880" r:id="rId10"/>
    <p:sldId id="1702" r:id="rId11"/>
    <p:sldId id="1710" r:id="rId12"/>
    <p:sldId id="1859" r:id="rId13"/>
    <p:sldId id="2238" r:id="rId14"/>
    <p:sldId id="2235" r:id="rId15"/>
    <p:sldId id="1920" r:id="rId16"/>
    <p:sldId id="2239" r:id="rId17"/>
    <p:sldId id="2236" r:id="rId18"/>
    <p:sldId id="2134" r:id="rId19"/>
    <p:sldId id="2240" r:id="rId20"/>
    <p:sldId id="2078" r:id="rId21"/>
    <p:sldId id="2152" r:id="rId22"/>
    <p:sldId id="2241" r:id="rId23"/>
    <p:sldId id="2153" r:id="rId24"/>
    <p:sldId id="2246" r:id="rId25"/>
    <p:sldId id="2247" r:id="rId26"/>
    <p:sldId id="2248" r:id="rId27"/>
    <p:sldId id="2242" r:id="rId28"/>
    <p:sldId id="2154" r:id="rId29"/>
    <p:sldId id="2243" r:id="rId30"/>
    <p:sldId id="2147" r:id="rId31"/>
    <p:sldId id="2249" r:id="rId32"/>
    <p:sldId id="2217" r:id="rId33"/>
    <p:sldId id="2251" r:id="rId34"/>
    <p:sldId id="2244" r:id="rId35"/>
    <p:sldId id="2222" r:id="rId36"/>
    <p:sldId id="2250" r:id="rId37"/>
    <p:sldId id="2252" r:id="rId38"/>
    <p:sldId id="2253" r:id="rId39"/>
    <p:sldId id="2254" r:id="rId40"/>
    <p:sldId id="2259" r:id="rId41"/>
    <p:sldId id="2255" r:id="rId42"/>
    <p:sldId id="2256" r:id="rId43"/>
    <p:sldId id="2257" r:id="rId44"/>
    <p:sldId id="2258" r:id="rId45"/>
    <p:sldId id="2260" r:id="rId46"/>
    <p:sldId id="2261" r:id="rId47"/>
    <p:sldId id="2264" r:id="rId48"/>
    <p:sldId id="2265" r:id="rId49"/>
    <p:sldId id="2271" r:id="rId50"/>
    <p:sldId id="2262" r:id="rId51"/>
    <p:sldId id="2266" r:id="rId52"/>
    <p:sldId id="2268" r:id="rId53"/>
    <p:sldId id="2267" r:id="rId54"/>
    <p:sldId id="2263" r:id="rId55"/>
    <p:sldId id="2270" r:id="rId56"/>
    <p:sldId id="1704" r:id="rId5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per" initials="s" lastIdx="1" clrIdx="0">
    <p:extLst>
      <p:ext uri="{19B8F6BF-5375-455C-9EA6-DF929625EA0E}">
        <p15:presenceInfo xmlns:p15="http://schemas.microsoft.com/office/powerpoint/2012/main" userId="sup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4"/>
    <a:srgbClr val="FF0000"/>
    <a:srgbClr val="A144A5"/>
    <a:srgbClr val="92D050"/>
    <a:srgbClr val="C00000"/>
    <a:srgbClr val="D8EEC0"/>
    <a:srgbClr val="B37AB0"/>
    <a:srgbClr val="B475AD"/>
    <a:srgbClr val="D9F3D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16" autoAdjust="0"/>
    <p:restoredTop sz="92556" autoAdjust="0"/>
  </p:normalViewPr>
  <p:slideViewPr>
    <p:cSldViewPr snapToGrid="0">
      <p:cViewPr varScale="1">
        <p:scale>
          <a:sx n="67" d="100"/>
          <a:sy n="67" d="100"/>
        </p:scale>
        <p:origin x="76" y="3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napToGrid="0" showGuides="1"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63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61" Type="http://schemas.openxmlformats.org/officeDocument/2006/relationships/presProps" Target="presProps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tableStyles" Target="tableStyle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5BAB8F7-26C7-2345-A2F0-4C70E8EFA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B0FE49-C86E-0B42-8C7E-921C60B5AA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  <a:t>2023/3/15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928822-8127-CD43-9156-5BB443851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C3EF7F-6078-7249-A167-F5C0687992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65591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5948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9F54-72BF-044A-89E7-CDAF75E94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FE68CD30-ECD6-A642-8C7F-BA42D1249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  <p:extLst>
      <p:ext uri="{BB962C8B-B14F-4D97-AF65-F5344CB8AC3E}">
        <p14:creationId xmlns:p14="http://schemas.microsoft.com/office/powerpoint/2010/main" val="58872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E5CC542A-FF04-5243-BA82-1AC7B0A112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34024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ED1003EB-0D97-5849-AC50-BFB3EDAA3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0C8E5D29-3E75-FC46-80C9-2080D9268E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3315334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2551-88ED-4239-96A2-7F3C49A20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4204"/>
            <a:ext cx="10698800" cy="38612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8889851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590102"/>
            <a:ext cx="10749598" cy="385054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1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63991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03185"/>
            <a:ext cx="10719120" cy="3819718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8627675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4D92416-D30F-8049-AD27-C955EC07F2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11">
            <a:extLst>
              <a:ext uri="{FF2B5EF4-FFF2-40B4-BE49-F238E27FC236}">
                <a16:creationId xmlns:a16="http://schemas.microsoft.com/office/drawing/2014/main" id="{D8BA1B0F-468D-0446-AB7E-B23A83414D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8517"/>
            <a:ext cx="10748057" cy="3922461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497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2212"/>
            <a:ext cx="9845675" cy="45478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947CB16-8D08-5242-A2E0-936DC1D438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0749"/>
            <a:ext cx="984567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908806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678CE99-982F-E747-B6C5-B29DECDE38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88D105DB-24C1-B042-AF5E-89B957331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598036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8711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9C0915B4-3DAF-C444-883E-818CAE39A5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8707"/>
            <a:ext cx="10748057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163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480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82483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46942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625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344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3280"/>
            <a:ext cx="9214230" cy="37623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455DD043-453D-F04F-965C-A5E686829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6948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303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60146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7332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7172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A6C6B16B-7FC0-904C-B475-F9CF5C74E3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50840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441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4782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1968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1808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FD7787D-704C-E74D-B53E-A392EAB480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5476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838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>
            <a:extLst>
              <a:ext uri="{FF2B5EF4-FFF2-40B4-BE49-F238E27FC236}">
                <a16:creationId xmlns:a16="http://schemas.microsoft.com/office/drawing/2014/main" id="{380B9059-6AA7-9E4F-BC56-F30289A262EA}"/>
              </a:ext>
            </a:extLst>
          </p:cNvPr>
          <p:cNvSpPr/>
          <p:nvPr userDrawn="1"/>
        </p:nvSpPr>
        <p:spPr>
          <a:xfrm rot="5400000">
            <a:off x="941355" y="35069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D71D36F9-1B1C-094A-A062-19A46A7AB388}"/>
              </a:ext>
            </a:extLst>
          </p:cNvPr>
          <p:cNvSpPr/>
          <p:nvPr userDrawn="1"/>
        </p:nvSpPr>
        <p:spPr>
          <a:xfrm rot="5400000">
            <a:off x="1484022" y="25274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5420" y="28826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40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思考</a:t>
            </a:r>
          </a:p>
        </p:txBody>
      </p:sp>
      <p:sp>
        <p:nvSpPr>
          <p:cNvPr id="24" name="六边形 23">
            <a:extLst>
              <a:ext uri="{FF2B5EF4-FFF2-40B4-BE49-F238E27FC236}">
                <a16:creationId xmlns:a16="http://schemas.microsoft.com/office/drawing/2014/main" id="{745B08E3-3066-3844-87E9-46D7426765C6}"/>
              </a:ext>
            </a:extLst>
          </p:cNvPr>
          <p:cNvSpPr/>
          <p:nvPr userDrawn="1"/>
        </p:nvSpPr>
        <p:spPr>
          <a:xfrm rot="5400000">
            <a:off x="3294074" y="21491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>
            <a:extLst>
              <a:ext uri="{FF2B5EF4-FFF2-40B4-BE49-F238E27FC236}">
                <a16:creationId xmlns:a16="http://schemas.microsoft.com/office/drawing/2014/main" id="{B7A42CA5-7885-7642-B20D-B92B35099CBC}"/>
              </a:ext>
            </a:extLst>
          </p:cNvPr>
          <p:cNvSpPr/>
          <p:nvPr userDrawn="1"/>
        </p:nvSpPr>
        <p:spPr>
          <a:xfrm rot="5400000">
            <a:off x="1198356" y="41264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DE7B2235-1C6B-6B44-BC4F-1EC9BD8B9D8D}"/>
              </a:ext>
            </a:extLst>
          </p:cNvPr>
          <p:cNvSpPr/>
          <p:nvPr userDrawn="1"/>
        </p:nvSpPr>
        <p:spPr>
          <a:xfrm rot="5400000">
            <a:off x="3642476" y="43852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>
            <a:extLst>
              <a:ext uri="{FF2B5EF4-FFF2-40B4-BE49-F238E27FC236}">
                <a16:creationId xmlns:a16="http://schemas.microsoft.com/office/drawing/2014/main" id="{5BF818FD-51C6-E54A-9D53-783E1313F19E}"/>
              </a:ext>
            </a:extLst>
          </p:cNvPr>
          <p:cNvSpPr/>
          <p:nvPr userDrawn="1"/>
        </p:nvSpPr>
        <p:spPr>
          <a:xfrm rot="5400000">
            <a:off x="1190641" y="17150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137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81309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小结</a:t>
              </a:r>
              <a:endParaRPr lang="zh-CN" altLang="en-US" sz="40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00943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81309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28098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泪珠形 14">
            <a:extLst>
              <a:ext uri="{FF2B5EF4-FFF2-40B4-BE49-F238E27FC236}">
                <a16:creationId xmlns:a16="http://schemas.microsoft.com/office/drawing/2014/main" id="{0EFAFC56-5B16-1644-BDCA-117D21E2806E}"/>
              </a:ext>
            </a:extLst>
          </p:cNvPr>
          <p:cNvSpPr/>
          <p:nvPr userDrawn="1"/>
        </p:nvSpPr>
        <p:spPr>
          <a:xfrm>
            <a:off x="1013943" y="3138371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>
            <a:extLst>
              <a:ext uri="{FF2B5EF4-FFF2-40B4-BE49-F238E27FC236}">
                <a16:creationId xmlns:a16="http://schemas.microsoft.com/office/drawing/2014/main" id="{02C17FF1-E140-B64F-AF1C-FE17A937E731}"/>
              </a:ext>
            </a:extLst>
          </p:cNvPr>
          <p:cNvSpPr/>
          <p:nvPr userDrawn="1"/>
        </p:nvSpPr>
        <p:spPr>
          <a:xfrm>
            <a:off x="1645363" y="2308178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>
            <a:extLst>
              <a:ext uri="{FF2B5EF4-FFF2-40B4-BE49-F238E27FC236}">
                <a16:creationId xmlns:a16="http://schemas.microsoft.com/office/drawing/2014/main" id="{F639FB5D-6047-3448-A319-F4FD2BA72BB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5362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思路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泪珠形 22">
            <a:extLst>
              <a:ext uri="{FF2B5EF4-FFF2-40B4-BE49-F238E27FC236}">
                <a16:creationId xmlns:a16="http://schemas.microsoft.com/office/drawing/2014/main" id="{0C1BFADD-1066-B04B-BD99-C7E20F0FA73E}"/>
              </a:ext>
            </a:extLst>
          </p:cNvPr>
          <p:cNvSpPr/>
          <p:nvPr userDrawn="1"/>
        </p:nvSpPr>
        <p:spPr>
          <a:xfrm>
            <a:off x="3663313" y="3963112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20149FF9-71F5-FB43-A7A0-BB0C90CB4486}"/>
              </a:ext>
            </a:extLst>
          </p:cNvPr>
          <p:cNvSpPr/>
          <p:nvPr userDrawn="1"/>
        </p:nvSpPr>
        <p:spPr>
          <a:xfrm>
            <a:off x="2152487" y="1924996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>
            <a:extLst>
              <a:ext uri="{FF2B5EF4-FFF2-40B4-BE49-F238E27FC236}">
                <a16:creationId xmlns:a16="http://schemas.microsoft.com/office/drawing/2014/main" id="{098F3E8C-7A22-A34B-817A-438DDA0CAC1C}"/>
              </a:ext>
            </a:extLst>
          </p:cNvPr>
          <p:cNvSpPr/>
          <p:nvPr userDrawn="1"/>
        </p:nvSpPr>
        <p:spPr>
          <a:xfrm>
            <a:off x="844996" y="3255023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87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4AB6E3BD-F819-724D-9482-568CE7A3A1F8}"/>
              </a:ext>
            </a:extLst>
          </p:cNvPr>
          <p:cNvSpPr/>
          <p:nvPr userDrawn="1"/>
        </p:nvSpPr>
        <p:spPr>
          <a:xfrm rot="2700000">
            <a:off x="3564412" y="2953096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9BD6F73-BC4E-714F-81EB-5276C9B1460A}"/>
              </a:ext>
            </a:extLst>
          </p:cNvPr>
          <p:cNvSpPr/>
          <p:nvPr userDrawn="1"/>
        </p:nvSpPr>
        <p:spPr>
          <a:xfrm rot="2700000">
            <a:off x="3711024" y="3896183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93788A09-8D86-D048-B1A9-A02E86D4E252}"/>
              </a:ext>
            </a:extLst>
          </p:cNvPr>
          <p:cNvSpPr/>
          <p:nvPr userDrawn="1"/>
        </p:nvSpPr>
        <p:spPr>
          <a:xfrm rot="2700000">
            <a:off x="1595908" y="2003998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9328185-789E-DD42-AA27-851035E2E6BA}"/>
              </a:ext>
            </a:extLst>
          </p:cNvPr>
          <p:cNvSpPr/>
          <p:nvPr userDrawn="1"/>
        </p:nvSpPr>
        <p:spPr>
          <a:xfrm rot="2700000">
            <a:off x="1559312" y="4111232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F2080FE-05C6-2340-B7D7-FCDE4D780420}"/>
              </a:ext>
            </a:extLst>
          </p:cNvPr>
          <p:cNvSpPr/>
          <p:nvPr userDrawn="1"/>
        </p:nvSpPr>
        <p:spPr>
          <a:xfrm rot="2700000">
            <a:off x="986540" y="2025081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90C36A6-06C1-0647-8725-306AE7D5DB42}"/>
              </a:ext>
            </a:extLst>
          </p:cNvPr>
          <p:cNvSpPr/>
          <p:nvPr userDrawn="1"/>
        </p:nvSpPr>
        <p:spPr>
          <a:xfrm rot="2700000">
            <a:off x="1815645" y="2401118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33" name="标题占位符 1">
            <a:extLst>
              <a:ext uri="{FF2B5EF4-FFF2-40B4-BE49-F238E27FC236}">
                <a16:creationId xmlns:a16="http://schemas.microsoft.com/office/drawing/2014/main" id="{C9A22D05-8FDB-7546-BB47-01F708903C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4311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今日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作业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C7A4DAB-DC8A-9A43-A443-C9AE1D1E2698}"/>
              </a:ext>
            </a:extLst>
          </p:cNvPr>
          <p:cNvSpPr/>
          <p:nvPr userDrawn="1"/>
        </p:nvSpPr>
        <p:spPr>
          <a:xfrm rot="2700000">
            <a:off x="4273426" y="2329809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9224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89947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2DD40269-A2A6-814E-991D-1DBB128738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538818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0319501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E5CC542A-FF04-5243-BA82-1AC7B0A112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3300769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15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480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07221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</a:p>
        </p:txBody>
      </p:sp>
    </p:spTree>
    <p:extLst>
      <p:ext uri="{BB962C8B-B14F-4D97-AF65-F5344CB8AC3E}">
        <p14:creationId xmlns:p14="http://schemas.microsoft.com/office/powerpoint/2010/main" val="2196259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39209-2A8D-D940-8FA0-61988543E4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A56E57C-1F68-E948-87DC-0FF15A8C7DE7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01590D97-7CA9-B247-806A-885950A78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9876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590102"/>
            <a:ext cx="10749598" cy="385054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1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13115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2551-88ED-4239-96A2-7F3C49A20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4204"/>
            <a:ext cx="10698800" cy="38612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25362537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5250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sv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6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六边形 29">
            <a:extLst>
              <a:ext uri="{FF2B5EF4-FFF2-40B4-BE49-F238E27FC236}">
                <a16:creationId xmlns:a16="http://schemas.microsoft.com/office/drawing/2014/main" id="{6F51DA0D-EA98-B14B-A35B-7EDF8DBC5804}"/>
              </a:ext>
            </a:extLst>
          </p:cNvPr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" fmla="*/ 0 w 1034350"/>
              <a:gd name="connsiteY0" fmla="*/ 1136649 h 1136649"/>
              <a:gd name="connsiteX1" fmla="*/ 0 w 1034350"/>
              <a:gd name="connsiteY1" fmla="*/ 0 h 1136649"/>
              <a:gd name="connsiteX2" fmla="*/ 750188 w 1034350"/>
              <a:gd name="connsiteY2" fmla="*/ 0 h 1136649"/>
              <a:gd name="connsiteX3" fmla="*/ 1034350 w 1034350"/>
              <a:gd name="connsiteY3" fmla="*/ 568325 h 1136649"/>
              <a:gd name="connsiteX4" fmla="*/ 750188 w 1034350"/>
              <a:gd name="connsiteY4" fmla="*/ 1136649 h 1136649"/>
              <a:gd name="connsiteX5" fmla="*/ 0 w 1034350"/>
              <a:gd name="connsiteY5" fmla="*/ 1136649 h 1136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>
            <a:extLst>
              <a:ext uri="{FF2B5EF4-FFF2-40B4-BE49-F238E27FC236}">
                <a16:creationId xmlns:a16="http://schemas.microsoft.com/office/drawing/2014/main" id="{B0F52978-FC9E-FC46-A244-4605B31E7CC6}"/>
              </a:ext>
            </a:extLst>
          </p:cNvPr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>
            <a:extLst>
              <a:ext uri="{FF2B5EF4-FFF2-40B4-BE49-F238E27FC236}">
                <a16:creationId xmlns:a16="http://schemas.microsoft.com/office/drawing/2014/main" id="{6677D3A6-DA28-9444-815A-4524D9FED995}"/>
              </a:ext>
            </a:extLst>
          </p:cNvPr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>
            <a:extLst>
              <a:ext uri="{FF2B5EF4-FFF2-40B4-BE49-F238E27FC236}">
                <a16:creationId xmlns:a16="http://schemas.microsoft.com/office/drawing/2014/main" id="{B3967B50-7DD6-B247-97B6-4844195F68D5}"/>
              </a:ext>
            </a:extLst>
          </p:cNvPr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>
            <a:extLst>
              <a:ext uri="{FF2B5EF4-FFF2-40B4-BE49-F238E27FC236}">
                <a16:creationId xmlns:a16="http://schemas.microsoft.com/office/drawing/2014/main" id="{4C290A33-8D65-DC47-BE12-79B4B22A299D}"/>
              </a:ext>
            </a:extLst>
          </p:cNvPr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>
            <a:extLst>
              <a:ext uri="{FF2B5EF4-FFF2-40B4-BE49-F238E27FC236}">
                <a16:creationId xmlns:a16="http://schemas.microsoft.com/office/drawing/2014/main" id="{E0867641-ABCE-C84A-84A4-696E52E6543B}"/>
              </a:ext>
            </a:extLst>
          </p:cNvPr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>
            <a:extLst>
              <a:ext uri="{FF2B5EF4-FFF2-40B4-BE49-F238E27FC236}">
                <a16:creationId xmlns:a16="http://schemas.microsoft.com/office/drawing/2014/main" id="{3DC81806-A479-FD47-B1B6-A77189F32D48}"/>
              </a:ext>
            </a:extLst>
          </p:cNvPr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>
            <a:extLst>
              <a:ext uri="{FF2B5EF4-FFF2-40B4-BE49-F238E27FC236}">
                <a16:creationId xmlns:a16="http://schemas.microsoft.com/office/drawing/2014/main" id="{D15987B7-89CB-8549-AEE5-ADD4AED257B7}"/>
              </a:ext>
            </a:extLst>
          </p:cNvPr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382A540C-45FC-EB45-96D5-1EA0511DAF21}"/>
              </a:ext>
            </a:extLst>
          </p:cNvPr>
          <p:cNvCxnSpPr>
            <a:cxnSpLocks/>
          </p:cNvCxnSpPr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28569DD6-18D5-5D45-BC4E-E4C2727B945C}"/>
              </a:ext>
            </a:extLst>
          </p:cNvPr>
          <p:cNvCxnSpPr>
            <a:cxnSpLocks/>
          </p:cNvCxnSpPr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5D63DA79-7D60-4A42-A1B3-9BB10C9E05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018" y="5296483"/>
            <a:ext cx="3565964" cy="58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6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A7F5CA1-11F4-B94D-84AE-F6E3E12DEC4D}"/>
              </a:ext>
            </a:extLst>
          </p:cNvPr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B73C1A2-926E-3849-92AB-BCE7B4C71DF2}"/>
                </a:ext>
              </a:extLst>
            </p:cNvPr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 dirty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EC96A2F-7D7A-F34F-9BE8-8ADCD2919ACB}"/>
                </a:ext>
              </a:extLst>
            </p:cNvPr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pitchFamily="18" charset="-122"/>
                </a:rPr>
                <a:t>Contents</a:t>
              </a:r>
              <a:endParaRPr lang="zh-CN" altLang="en-US" sz="28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cxnSp>
          <p:nvCxnSpPr>
            <p:cNvPr id="23" name="直接连接符 2">
              <a:extLst>
                <a:ext uri="{FF2B5EF4-FFF2-40B4-BE49-F238E27FC236}">
                  <a16:creationId xmlns:a16="http://schemas.microsoft.com/office/drawing/2014/main" id="{83E925B0-57FD-8B4B-8FF7-8BCD8AADEF23}"/>
                </a:ext>
              </a:extLst>
            </p:cNvPr>
            <p:cNvCxnSpPr>
              <a:cxnSpLocks/>
            </p:cNvCxnSpPr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>
              <a:extLst>
                <a:ext uri="{FF2B5EF4-FFF2-40B4-BE49-F238E27FC236}">
                  <a16:creationId xmlns:a16="http://schemas.microsoft.com/office/drawing/2014/main" id="{3EDCC472-8CF0-F84C-9270-06FAC7E8DD4D}"/>
                </a:ext>
              </a:extLst>
            </p:cNvPr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>
              <a:extLst>
                <a:ext uri="{FF2B5EF4-FFF2-40B4-BE49-F238E27FC236}">
                  <a16:creationId xmlns:a16="http://schemas.microsoft.com/office/drawing/2014/main" id="{E8F71936-0CC4-CB4A-AF12-89754A9ADA5D}"/>
                </a:ext>
              </a:extLst>
            </p:cNvPr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58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712" r:id="rId2"/>
    <p:sldLayoutId id="2147483718" r:id="rId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8438130-7B30-A94E-B2AC-38EDD0B85909}"/>
              </a:ext>
            </a:extLst>
          </p:cNvPr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B73C1A2-926E-3849-92AB-BCE7B4C71DF2}"/>
              </a:ext>
            </a:extLst>
          </p:cNvPr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 dirty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C96A2F-7D7A-F34F-9BE8-8ADCD2919ACB}"/>
              </a:ext>
            </a:extLst>
          </p:cNvPr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Learning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 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Objectives</a:t>
            </a:r>
            <a:endParaRPr lang="zh-CN" altLang="en-US" sz="2100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3" name="直接连接符 2">
            <a:extLst>
              <a:ext uri="{FF2B5EF4-FFF2-40B4-BE49-F238E27FC236}">
                <a16:creationId xmlns:a16="http://schemas.microsoft.com/office/drawing/2014/main" id="{83E925B0-57FD-8B4B-8FF7-8BCD8AADEF23}"/>
              </a:ext>
            </a:extLst>
          </p:cNvPr>
          <p:cNvCxnSpPr>
            <a:cxnSpLocks/>
          </p:cNvCxnSpPr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>
            <a:extLst>
              <a:ext uri="{FF2B5EF4-FFF2-40B4-BE49-F238E27FC236}">
                <a16:creationId xmlns:a16="http://schemas.microsoft.com/office/drawing/2014/main" id="{942E7471-620D-FA4E-A59B-D8C1A79C3F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7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91B717BE-9DF9-1B41-9DBF-CB511A9C606B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>
            <a:extLst>
              <a:ext uri="{FF2B5EF4-FFF2-40B4-BE49-F238E27FC236}">
                <a16:creationId xmlns:a16="http://schemas.microsoft.com/office/drawing/2014/main" id="{998722ED-C4DC-C24C-A17B-B9CA36751549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757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17" r:id="rId2"/>
    <p:sldLayoutId id="2147483719" r:id="rId3"/>
    <p:sldLayoutId id="2147483721" r:id="rId4"/>
    <p:sldLayoutId id="214748372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D82380DF-4088-5449-BBFC-0B57E0B8F475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>
            <a:extLst>
              <a:ext uri="{FF2B5EF4-FFF2-40B4-BE49-F238E27FC236}">
                <a16:creationId xmlns:a16="http://schemas.microsoft.com/office/drawing/2014/main" id="{2FB8D235-9189-C14B-8111-0D705B9AA121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526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8479B63A-0E02-2349-8BED-44C85C23E174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ACD341D-631E-1C41-AA57-E78DF51FD162}"/>
              </a:ext>
            </a:extLst>
          </p:cNvPr>
          <p:cNvSpPr/>
          <p:nvPr userDrawn="1"/>
        </p:nvSpPr>
        <p:spPr>
          <a:xfrm>
            <a:off x="4504267" y="260138"/>
            <a:ext cx="76877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多一句没有，少一句不行</a:t>
            </a:r>
            <a:r>
              <a:rPr lang="zh-CN" altLang="en-US" sz="210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，用更短</a:t>
            </a:r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时间</a:t>
            </a:r>
            <a:r>
              <a:rPr lang="zh-CN" altLang="en-US" sz="210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，教会更实用</a:t>
            </a:r>
            <a:r>
              <a:rPr lang="zh-CN" altLang="en-US" sz="210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的技术！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A13C4AB-ADA7-6942-8140-5DC8E0577838}"/>
              </a:ext>
            </a:extLst>
          </p:cNvPr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04C7863-89B5-3040-9FC7-D2B2A900C20B}"/>
              </a:ext>
            </a:extLst>
          </p:cNvPr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EF68358-2C42-514C-A18F-D22A7C3B0412}"/>
              </a:ext>
            </a:extLst>
          </p:cNvPr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7A90E8C-99EA-674B-BE48-642DDFA26B82}"/>
              </a:ext>
            </a:extLst>
          </p:cNvPr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任意形状 24">
            <a:extLst>
              <a:ext uri="{FF2B5EF4-FFF2-40B4-BE49-F238E27FC236}">
                <a16:creationId xmlns:a16="http://schemas.microsoft.com/office/drawing/2014/main" id="{DC5CCC4C-800E-9040-97B5-C1E1BE251216}"/>
              </a:ext>
            </a:extLst>
          </p:cNvPr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矩形 22">
            <a:extLst>
              <a:ext uri="{FF2B5EF4-FFF2-40B4-BE49-F238E27FC236}">
                <a16:creationId xmlns:a16="http://schemas.microsoft.com/office/drawing/2014/main" id="{36B7D234-E207-414F-8E81-F360C01EFFF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7" name="矩形 14">
            <a:extLst>
              <a:ext uri="{FF2B5EF4-FFF2-40B4-BE49-F238E27FC236}">
                <a16:creationId xmlns:a16="http://schemas.microsoft.com/office/drawing/2014/main" id="{CBF3DED2-69B0-F340-BDFB-E540327A7264}"/>
              </a:ext>
            </a:extLst>
          </p:cNvPr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104775 w 2202525"/>
              <a:gd name="connsiteY3" fmla="*/ 272456 h 275631"/>
              <a:gd name="connsiteX4" fmla="*/ 0 w 2202525"/>
              <a:gd name="connsiteY4" fmla="*/ 0 h 275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90204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5840A94-AFCB-F14C-AC1D-7BFA5CCE05BC}"/>
              </a:ext>
            </a:extLst>
          </p:cNvPr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Alibaba PuHuiTi" pitchFamily="18" charset="-122"/>
              </a:rPr>
              <a:t>高级软件人才培训专家</a:t>
            </a:r>
          </a:p>
        </p:txBody>
      </p:sp>
    </p:spTree>
    <p:extLst>
      <p:ext uri="{BB962C8B-B14F-4D97-AF65-F5344CB8AC3E}">
        <p14:creationId xmlns:p14="http://schemas.microsoft.com/office/powerpoint/2010/main" val="128244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83" r:id="rId3"/>
    <p:sldLayoutId id="2147483678" r:id="rId4"/>
    <p:sldLayoutId id="2147483679" r:id="rId5"/>
    <p:sldLayoutId id="2147483680" r:id="rId6"/>
    <p:sldLayoutId id="2147483677" r:id="rId7"/>
    <p:sldLayoutId id="2147483702" r:id="rId8"/>
    <p:sldLayoutId id="2147483703" r:id="rId9"/>
    <p:sldLayoutId id="2147483709" r:id="rId10"/>
    <p:sldLayoutId id="2147483704" r:id="rId11"/>
    <p:sldLayoutId id="2147483681" r:id="rId12"/>
    <p:sldLayoutId id="2147483693" r:id="rId13"/>
    <p:sldLayoutId id="2147483716" r:id="rId14"/>
    <p:sldLayoutId id="2147483710" r:id="rId15"/>
    <p:sldLayoutId id="2147483706" r:id="rId16"/>
    <p:sldLayoutId id="2147483713" r:id="rId17"/>
    <p:sldLayoutId id="2147483715" r:id="rId18"/>
    <p:sldLayoutId id="2147483724" r:id="rId19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227BF9-01FA-AE4B-9DB9-E3DAB164E5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89" y="2322246"/>
            <a:ext cx="3168023" cy="130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cron.qqe2.com/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1.png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16EC87-9B0D-CD4B-997D-0A66FE90B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4400"/>
              <a:t>订单状态定时处理、来单提醒和客户催单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8577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cron</a:t>
            </a:r>
            <a:r>
              <a:rPr lang="zh-CN" altLang="en-US"/>
              <a:t>表达式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31F4C0-38CA-21E9-51BD-6076817B2284}"/>
              </a:ext>
            </a:extLst>
          </p:cNvPr>
          <p:cNvSpPr txBox="1"/>
          <p:nvPr/>
        </p:nvSpPr>
        <p:spPr>
          <a:xfrm>
            <a:off x="710880" y="1489877"/>
            <a:ext cx="10203625" cy="515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cron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表达式在线生成器：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  <a:hlinkClick r:id="rId2"/>
              </a:rPr>
              <a:t>https://cron.qqe2.com/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B726D5-D16A-0D44-6CE7-CB9E5A63F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52" y="2244993"/>
            <a:ext cx="9212090" cy="414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48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Spring Task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1994575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介绍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en-US" altLang="zh-CN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cron</a:t>
            </a:r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表达式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入门案例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96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入门案例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AA357AB-98DA-DF7D-8374-7DA563D062DB}"/>
              </a:ext>
            </a:extLst>
          </p:cNvPr>
          <p:cNvSpPr txBox="1"/>
          <p:nvPr/>
        </p:nvSpPr>
        <p:spPr>
          <a:xfrm>
            <a:off x="710880" y="1704559"/>
            <a:ext cx="10203625" cy="1993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Spring Task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使用步骤：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导入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maven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坐标 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spring-context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（已存在）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启动类添加注解 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@EnableScheduling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 开启任务调度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自定义定时任务类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D41C423-2182-1F89-EB9E-CF47F6883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10145"/>
            <a:ext cx="4388076" cy="248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1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4D2954-D48C-E398-816E-76C84B0C87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2027584"/>
            <a:ext cx="5973761" cy="3053299"/>
          </a:xfrm>
        </p:spPr>
        <p:txBody>
          <a:bodyPr/>
          <a:lstStyle/>
          <a:p>
            <a:r>
              <a:rPr lang="en-US" altLang="zh-CN"/>
              <a:t>Spring Task</a:t>
            </a:r>
          </a:p>
          <a:p>
            <a:r>
              <a:rPr lang="zh-CN" altLang="en-US"/>
              <a:t>订单状态定时处理</a:t>
            </a:r>
            <a:endParaRPr lang="en-US" altLang="zh-CN"/>
          </a:p>
          <a:p>
            <a:r>
              <a:rPr lang="en-US" altLang="zh-CN"/>
              <a:t>WebSocket</a:t>
            </a:r>
          </a:p>
          <a:p>
            <a:r>
              <a:rPr lang="zh-CN" altLang="en-US"/>
              <a:t>来单提醒</a:t>
            </a:r>
            <a:endParaRPr lang="en-US" altLang="zh-CN"/>
          </a:p>
          <a:p>
            <a:r>
              <a:rPr lang="zh-CN" altLang="en-US"/>
              <a:t>客户催单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000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订单状态定时处理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1233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977D52-A330-4D31-08B7-1EE7C2B8FA5E}"/>
              </a:ext>
            </a:extLst>
          </p:cNvPr>
          <p:cNvSpPr txBox="1"/>
          <p:nvPr/>
        </p:nvSpPr>
        <p:spPr>
          <a:xfrm>
            <a:off x="710880" y="1704559"/>
            <a:ext cx="10524313" cy="507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Wingdings 3" panose="05040102010807070707" pitchFamily="18" charset="2"/>
              <a:ea typeface="阿里巴巴普惠体" panose="00020600040101010101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D62BA2-79A4-DF73-B30F-CB430FBD964C}"/>
              </a:ext>
            </a:extLst>
          </p:cNvPr>
          <p:cNvSpPr txBox="1"/>
          <p:nvPr/>
        </p:nvSpPr>
        <p:spPr>
          <a:xfrm>
            <a:off x="710880" y="1409284"/>
            <a:ext cx="10698800" cy="3961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用户下单后可能存在的情况：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下单后未支付，订单一直处于“</a:t>
            </a: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待支付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”状态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用户收货后管理端未点击完成按钮，订单一直处于“</a:t>
            </a: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派送中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”状态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对于上面两种情况需要通过</a:t>
            </a: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定时任务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来修改订单状态，具体逻辑为：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通过定时任务</a:t>
            </a: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每分钟检查一次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是否存在支付超时订单（下单后超过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15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分钟仍未支付则判定为支付超时订单），如果存在则修改订单状态为“已取消”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通过定时任务</a:t>
            </a: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每天凌晨</a:t>
            </a:r>
            <a:r>
              <a:rPr lang="en-US" altLang="zh-CN" sz="1600" b="1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1</a:t>
            </a: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点检查一次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是否存在“派送中”的订单，如果存在则修改订单状态为“已完成”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0E5E27D-DBDB-B30F-3BCD-35CAB8D6C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452" y="1704559"/>
            <a:ext cx="2060380" cy="418783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C8236A0-C4B6-AA79-B5A4-873DAB9B3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766" y="3008487"/>
            <a:ext cx="7027066" cy="371840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69557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订单状态定时处理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200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5ED54BB-2F4C-BD14-1FF9-71F92D86B2C7}"/>
              </a:ext>
            </a:extLst>
          </p:cNvPr>
          <p:cNvSpPr txBox="1"/>
          <p:nvPr/>
        </p:nvSpPr>
        <p:spPr>
          <a:xfrm>
            <a:off x="710565" y="1414918"/>
            <a:ext cx="4662547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自定义定时任务类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OrderTask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（待完善）：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983D8C-61C5-B31E-5E13-881D27ADF9CA}"/>
              </a:ext>
            </a:extLst>
          </p:cNvPr>
          <p:cNvSpPr txBox="1"/>
          <p:nvPr/>
        </p:nvSpPr>
        <p:spPr>
          <a:xfrm>
            <a:off x="844826" y="2045896"/>
            <a:ext cx="8752398" cy="4708981"/>
          </a:xfrm>
          <a:prstGeom prst="roundRect">
            <a:avLst>
              <a:gd name="adj" fmla="val 1524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  <a:t>@Component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  <a:t>@Slf4j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class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OrderTask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{</a:t>
            </a:r>
            <a:endParaRPr kumimoji="0" lang="en-US" altLang="zh-CN" sz="1200" b="0" i="0" u="none" strike="noStrike" cap="none" normalizeH="0" baseline="0">
              <a:ln>
                <a:noFill/>
              </a:ln>
              <a:solidFill>
                <a:srgbClr val="080808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200">
                <a:solidFill>
                  <a:srgbClr val="080808"/>
                </a:solidFill>
                <a:latin typeface="Arial Unicode MS"/>
                <a:ea typeface="JetBrains Mono"/>
              </a:rPr>
              <a:t>     @AutoWired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private OrderMapper orderMapper;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支付超时订单处理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对于下单后超过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15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分钟仍未支付的订单自动修改状态为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已取消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  <a:t>@Scheduled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(cron 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"0 </a:t>
            </a:r>
            <a:r>
              <a:rPr lang="en-US" altLang="zh-CN" sz="1200">
                <a:solidFill>
                  <a:srgbClr val="067D17"/>
                </a:solidFill>
                <a:latin typeface="Arial Unicode MS"/>
                <a:ea typeface="JetBrains Mono"/>
              </a:rPr>
              <a:t>*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* * * ?"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每分钟执行一次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processTimeoutOrder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log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.info(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开始进行支付超时订单处理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:{}"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LocalDateTime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now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派送中状态的订单处理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对于一直处于派送中状态的订单，自动修改状态为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已完成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Arial Unicode MS"/>
                <a:ea typeface="JetBrains Mono"/>
              </a:rPr>
              <a:t>@Scheduled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(cron 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"0 0 1 * * ?"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每天凌晨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点执行一次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processDeliveryOrder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log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.info(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开始进行未完成订单状态处理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:{}"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LocalDateTime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now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41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6E4A1D0-7F69-E2A5-EC79-4C4E87BCFF57}"/>
              </a:ext>
            </a:extLst>
          </p:cNvPr>
          <p:cNvSpPr txBox="1"/>
          <p:nvPr/>
        </p:nvSpPr>
        <p:spPr>
          <a:xfrm>
            <a:off x="710880" y="1704559"/>
            <a:ext cx="10749599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OrderMapper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接口中扩展方法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C6910AD-2524-A423-F8CE-A7E9F3A70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053" y="2562616"/>
            <a:ext cx="10317578" cy="1438573"/>
          </a:xfrm>
          <a:prstGeom prst="roundRect">
            <a:avLst>
              <a:gd name="adj" fmla="val 7191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根据</a:t>
            </a:r>
            <a:r>
              <a:rPr kumimoji="0" lang="zh-CN" altLang="en-US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订单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状态和下单时间查询订单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 @param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status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 @param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orderTime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@Select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"select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where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status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= #{status} and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order_time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&lt; #{orderTime}"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getByStatusAndOrdertimeLT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status,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orderTime);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856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206E96-529E-467F-6001-8E15DC5CA3D1}"/>
              </a:ext>
            </a:extLst>
          </p:cNvPr>
          <p:cNvSpPr txBox="1"/>
          <p:nvPr/>
        </p:nvSpPr>
        <p:spPr>
          <a:xfrm>
            <a:off x="744468" y="1704559"/>
            <a:ext cx="10749599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完善定时任务类的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processTimeoutOrder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方法：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854622F-B3C1-D07A-1776-C95AA40DF6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625" y="2602414"/>
            <a:ext cx="10547055" cy="3076456"/>
          </a:xfrm>
          <a:prstGeom prst="roundRect">
            <a:avLst>
              <a:gd name="adj" fmla="val 1767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@Scheduled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(cron 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"0 * * * * ?"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processTimeoutOrder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.info(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处理支付超时订单：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{}"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Date());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 time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().plusMinutes(-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orderMapper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.getByStatusAndOrdertimeLT(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PENDING_PAYMENT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endParaRPr kumimoji="0" lang="en-US" altLang="zh-CN" sz="1200" b="0" i="0" u="none" strike="noStrike" cap="none" normalizeH="0" baseline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200">
                <a:solidFill>
                  <a:srgbClr val="080808"/>
                </a:solidFill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&amp;&amp;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.size() &gt;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.forEach(order -&gt;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order.setStatus(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CANCELLED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order.setCancelReason(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支付超时，自动取消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order.setCancelTime(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orderMapper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.update(order);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});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75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7548FF3-B909-A148-E5EF-EDC3E7C4C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03" y="1393995"/>
            <a:ext cx="2060380" cy="418783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234E28C-8BDC-CC14-55F5-1985C179349E}"/>
              </a:ext>
            </a:extLst>
          </p:cNvPr>
          <p:cNvSpPr txBox="1"/>
          <p:nvPr/>
        </p:nvSpPr>
        <p:spPr>
          <a:xfrm>
            <a:off x="896130" y="5748794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支付超时的订单如何处理？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75E027-9FCB-D53D-2BF6-1BC85AA2F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199" y="1393995"/>
            <a:ext cx="7914198" cy="41878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5DC1F66-1505-C232-E6A0-094A16900732}"/>
              </a:ext>
            </a:extLst>
          </p:cNvPr>
          <p:cNvSpPr txBox="1"/>
          <p:nvPr/>
        </p:nvSpPr>
        <p:spPr>
          <a:xfrm>
            <a:off x="5875970" y="5748794"/>
            <a:ext cx="29546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派送中的订单一直不点击完成如何处理？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501042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D64B54-D165-8B08-64BE-D768FF35A260}"/>
              </a:ext>
            </a:extLst>
          </p:cNvPr>
          <p:cNvSpPr txBox="1"/>
          <p:nvPr/>
        </p:nvSpPr>
        <p:spPr>
          <a:xfrm>
            <a:off x="710880" y="1704559"/>
            <a:ext cx="10749599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完善定时任务类的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processDeliveryOrder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方法：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5783008-ECBE-6615-F86E-2A4255DDAB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4887" y="2629840"/>
            <a:ext cx="10625592" cy="2703552"/>
          </a:xfrm>
          <a:prstGeom prst="roundRect">
            <a:avLst>
              <a:gd name="adj" fmla="val 3247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@Scheduled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(cron 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"0 0 1 * * ?"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processDeliveryOrder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.info(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处理派送中订单：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{}"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Date());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 time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LocalDateTime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().plusMinutes(-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orderMapper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.getByStatusAndOrdertimeLT(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DELIVERY_IN_PROGRESS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&amp;&amp;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.size() &gt;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ordersList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.forEach(order -&gt;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order.setStatus(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COMPLETED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orderMapper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.update(order);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});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471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订单状态定时处理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1444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功能测试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50E92BF-1DEB-0F44-A897-71C0B587FAEB}"/>
              </a:ext>
            </a:extLst>
          </p:cNvPr>
          <p:cNvSpPr txBox="1"/>
          <p:nvPr/>
        </p:nvSpPr>
        <p:spPr>
          <a:xfrm>
            <a:off x="710565" y="1616075"/>
            <a:ext cx="9768205" cy="149540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可以通过如下方式进行测试：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查看控制台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sql</a:t>
            </a: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查看数据库中数据变化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667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4D2954-D48C-E398-816E-76C84B0C87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2027584"/>
            <a:ext cx="5973761" cy="3053299"/>
          </a:xfrm>
        </p:spPr>
        <p:txBody>
          <a:bodyPr/>
          <a:lstStyle/>
          <a:p>
            <a:r>
              <a:rPr lang="en-US" altLang="zh-CN"/>
              <a:t>Spring Task</a:t>
            </a:r>
          </a:p>
          <a:p>
            <a:r>
              <a:rPr lang="zh-CN" altLang="en-US"/>
              <a:t>订单状态定时处理</a:t>
            </a:r>
            <a:endParaRPr lang="en-US" altLang="zh-CN"/>
          </a:p>
          <a:p>
            <a:r>
              <a:rPr lang="en-US" altLang="zh-CN"/>
              <a:t>WebSocket</a:t>
            </a:r>
          </a:p>
          <a:p>
            <a:r>
              <a:rPr lang="zh-CN" altLang="en-US"/>
              <a:t>来单提醒</a:t>
            </a:r>
            <a:endParaRPr lang="en-US" altLang="zh-CN"/>
          </a:p>
          <a:p>
            <a:r>
              <a:rPr lang="zh-CN" altLang="en-US"/>
              <a:t>客户催单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8325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WebSocket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介绍</a:t>
            </a:r>
            <a:endParaRPr 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入门案例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1344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介绍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B62F15-FE50-7381-C4FD-707F25F64CC0}"/>
              </a:ext>
            </a:extLst>
          </p:cNvPr>
          <p:cNvSpPr txBox="1"/>
          <p:nvPr/>
        </p:nvSpPr>
        <p:spPr>
          <a:xfrm>
            <a:off x="710565" y="1484935"/>
            <a:ext cx="10601960" cy="100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是基于 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TCP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的一种新的</a:t>
            </a:r>
            <a:r>
              <a:rPr lang="zh-CN" altLang="en-US" sz="16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网络协议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。它实现了浏览器与服务器全双工通信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——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浏览器和服务器只需要完成一次握手，两者之间就可以创建</a:t>
            </a:r>
            <a:r>
              <a:rPr lang="zh-CN" altLang="en-US" sz="16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持久性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的连接， 并进行</a:t>
            </a:r>
            <a:r>
              <a:rPr lang="zh-CN" altLang="en-US" sz="16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双向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数据传输。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912B556-E495-EE34-6865-A8C6C0B59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277" y="2678522"/>
            <a:ext cx="2208928" cy="37858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177375B-8986-2D58-F656-445CC25F7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4432" y="2678522"/>
            <a:ext cx="2225248" cy="378588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6D229FE-55F5-9F40-519C-94F0D11C7966}"/>
              </a:ext>
            </a:extLst>
          </p:cNvPr>
          <p:cNvSpPr txBox="1"/>
          <p:nvPr/>
        </p:nvSpPr>
        <p:spPr>
          <a:xfrm>
            <a:off x="4237712" y="3153069"/>
            <a:ext cx="4015741" cy="261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HTTP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协议和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协议对比：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HTTP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是</a:t>
            </a:r>
            <a:r>
              <a:rPr lang="zh-CN" altLang="en-US" sz="14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短连接</a:t>
            </a:r>
            <a:endParaRPr lang="en-US" altLang="zh-CN" sz="140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是</a:t>
            </a:r>
            <a:r>
              <a:rPr lang="zh-CN" altLang="en-US" sz="14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长连接</a:t>
            </a:r>
            <a:endParaRPr lang="en-US" altLang="zh-CN" sz="1400">
              <a:solidFill>
                <a:srgbClr val="FF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HTTP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通信是</a:t>
            </a:r>
            <a:r>
              <a:rPr lang="zh-CN" altLang="en-US" sz="14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单向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的，基于请求响应模式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支持</a:t>
            </a:r>
            <a:r>
              <a:rPr lang="zh-CN" altLang="en-US" sz="140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双向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通信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HTTP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底层都是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TCP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连接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4871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介绍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931963-7502-70B2-7854-88E1CE16AC4E}"/>
              </a:ext>
            </a:extLst>
          </p:cNvPr>
          <p:cNvSpPr txBox="1"/>
          <p:nvPr/>
        </p:nvSpPr>
        <p:spPr>
          <a:xfrm>
            <a:off x="710565" y="1675765"/>
            <a:ext cx="10601960" cy="2018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应用场景：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视频弹幕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网页聊天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体育实况更新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股票基金报价实时更新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3ED763-0183-0696-0F32-A556E42B9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658" y="2014733"/>
            <a:ext cx="6032810" cy="335932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A571FA9-D62D-DF3E-2BC4-F400ED38C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658" y="2014733"/>
            <a:ext cx="7056785" cy="335932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B7C977F-F5AD-38DF-F62D-50CC6C4F0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5657" y="2014733"/>
            <a:ext cx="7105777" cy="449235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FF8407E-0A46-44C2-C63D-A305AC4D29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0988" y="1980414"/>
            <a:ext cx="8625081" cy="452667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0892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介绍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931963-7502-70B2-7854-88E1CE16AC4E}"/>
              </a:ext>
            </a:extLst>
          </p:cNvPr>
          <p:cNvSpPr txBox="1"/>
          <p:nvPr/>
        </p:nvSpPr>
        <p:spPr>
          <a:xfrm>
            <a:off x="710565" y="1461080"/>
            <a:ext cx="10601960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效果展示：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108F80E-B99D-77EA-C7ED-F870097AC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736" y="2088189"/>
            <a:ext cx="9371690" cy="444617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17090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WebSocket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介绍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入门案例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040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入门案例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CB0F793-04F6-A14A-F956-FFE0C3E90E44}"/>
              </a:ext>
            </a:extLst>
          </p:cNvPr>
          <p:cNvSpPr txBox="1"/>
          <p:nvPr/>
        </p:nvSpPr>
        <p:spPr>
          <a:xfrm>
            <a:off x="710565" y="1675765"/>
            <a:ext cx="10601960" cy="2972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实现步骤：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直接使用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websocket.html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页面作为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客户端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342900" indent="-3429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导入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maven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坐标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342900" indent="-3429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导入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服务端组件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WebSocketServer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，用于和客户端通信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342900" indent="-3429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导入配置类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WebSocketConfiguration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，注册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的服务端组件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342900" indent="-3429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导入定时任务类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WebSocketTask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，定时向客户端推送数据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D4ED85-E80C-0A06-4E1F-BDF29D4AF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797" y="2647924"/>
            <a:ext cx="2619796" cy="183246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BB488E-6CD9-AE7A-D844-8B206560B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377" y="1949429"/>
            <a:ext cx="2756922" cy="445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8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66788AF-58C7-364F-738F-E448F4C40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084" y="1399621"/>
            <a:ext cx="9318930" cy="494097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D5F8510-5F2E-159B-5BAE-97A3559BE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090" y="1399621"/>
            <a:ext cx="9318929" cy="493183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3208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A4F82CF-6439-DFBB-C2B6-9B302DCFB3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6583" y="2043485"/>
            <a:ext cx="6219927" cy="874644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既然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WebSocket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支持双向通信，功能看似比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HTTP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强大，那么我们是不是可以基于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WebSocket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开发所有的业务功能？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45B1FF4-F1FB-E536-789E-F094B88BB755}"/>
              </a:ext>
            </a:extLst>
          </p:cNvPr>
          <p:cNvSpPr txBox="1"/>
          <p:nvPr/>
        </p:nvSpPr>
        <p:spPr>
          <a:xfrm>
            <a:off x="5126582" y="3303279"/>
            <a:ext cx="6506175" cy="2268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WebSocket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缺点：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服务器长期维护长连接需要一定的成本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各个浏览器支持程度不一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W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eb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S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a typeface="阿里巴巴普惠体" panose="00020600040101010101"/>
              </a:rPr>
              <a:t>ocket 是长连接，受网络限制比较大，需要处理好重连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结论：</a:t>
            </a:r>
            <a:r>
              <a:rPr lang="en-US" altLang="zh-CN" sz="1600">
                <a:solidFill>
                  <a:srgbClr val="FF0000"/>
                </a:solidFill>
                <a:ea typeface="阿里巴巴普惠体" panose="00020600040101010101"/>
              </a:rPr>
              <a:t>WebSocket</a:t>
            </a: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并不能完全取代</a:t>
            </a:r>
            <a:r>
              <a:rPr lang="en-US" altLang="zh-CN" sz="1600">
                <a:solidFill>
                  <a:srgbClr val="FF0000"/>
                </a:solidFill>
                <a:ea typeface="阿里巴巴普惠体" panose="00020600040101010101"/>
              </a:rPr>
              <a:t>HTTP</a:t>
            </a: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，它只适合在特定的场景下使用</a:t>
            </a:r>
          </a:p>
        </p:txBody>
      </p:sp>
    </p:spTree>
    <p:extLst>
      <p:ext uri="{BB962C8B-B14F-4D97-AF65-F5344CB8AC3E}">
        <p14:creationId xmlns:p14="http://schemas.microsoft.com/office/powerpoint/2010/main" val="2852825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4D2954-D48C-E398-816E-76C84B0C87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2027584"/>
            <a:ext cx="5973761" cy="3053299"/>
          </a:xfrm>
        </p:spPr>
        <p:txBody>
          <a:bodyPr/>
          <a:lstStyle/>
          <a:p>
            <a:r>
              <a:rPr lang="en-US" altLang="zh-CN"/>
              <a:t>Spring Task</a:t>
            </a:r>
          </a:p>
          <a:p>
            <a:r>
              <a:rPr lang="zh-CN" altLang="en-US"/>
              <a:t>订单状态定时处理</a:t>
            </a:r>
            <a:endParaRPr lang="en-US" altLang="zh-CN"/>
          </a:p>
          <a:p>
            <a:r>
              <a:rPr lang="en-US" altLang="zh-CN"/>
              <a:t>WebSocket</a:t>
            </a:r>
          </a:p>
          <a:p>
            <a:r>
              <a:rPr lang="zh-CN" altLang="en-US"/>
              <a:t>来单提醒</a:t>
            </a:r>
            <a:endParaRPr lang="en-US" altLang="zh-CN"/>
          </a:p>
          <a:p>
            <a:r>
              <a:rPr lang="zh-CN" altLang="en-US"/>
              <a:t>客户催单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716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来单提醒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4789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需求分析和设计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CB0F793-04F6-A14A-F956-FFE0C3E90E44}"/>
              </a:ext>
            </a:extLst>
          </p:cNvPr>
          <p:cNvSpPr txBox="1"/>
          <p:nvPr/>
        </p:nvSpPr>
        <p:spPr>
          <a:xfrm>
            <a:off x="710565" y="1675765"/>
            <a:ext cx="10601960" cy="149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用户下单并且支付成功后，需要第一时间通知外卖商家。通知的形式有如下两种：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语音播报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弹出提示框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2" name="preview">
            <a:hlinkClick r:id="" action="ppaction://media"/>
            <a:extLst>
              <a:ext uri="{FF2B5EF4-FFF2-40B4-BE49-F238E27FC236}">
                <a16:creationId xmlns:a16="http://schemas.microsoft.com/office/drawing/2014/main" id="{C4E6D021-244B-1AC6-F45C-A5312D17B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3612" y="2318882"/>
            <a:ext cx="406400" cy="406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507E10A-B67B-27C5-4E36-B98A40522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1294" y="2921700"/>
            <a:ext cx="6838122" cy="362563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8658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需求分析和设计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03E2CF-4F50-1442-5301-9581C334C3C7}"/>
              </a:ext>
            </a:extLst>
          </p:cNvPr>
          <p:cNvSpPr txBox="1"/>
          <p:nvPr/>
        </p:nvSpPr>
        <p:spPr>
          <a:xfrm>
            <a:off x="710565" y="1701165"/>
            <a:ext cx="10299700" cy="3957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设计：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通过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实现管理端页面和服务端保持长连接状态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当客户支付后，调用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的相关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API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实现服务端向客户端推送消息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客户端浏览器解析服务端推送的消息，判断是来单提醒还是客户催单，进行相应的消息提示和语音播报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约定服务端发送给客户端浏览器的数据格式为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JSON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，字段包括：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type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orderId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content</a:t>
            </a: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type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为消息类型，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1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为来单提醒 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2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为客户催单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orderId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为订单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id</a:t>
            </a: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content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为消息内容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2060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来单提醒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3820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D4E0C2-75FA-4EDD-9FF3-33D0BED6EA72}"/>
              </a:ext>
            </a:extLst>
          </p:cNvPr>
          <p:cNvSpPr txBox="1"/>
          <p:nvPr/>
        </p:nvSpPr>
        <p:spPr>
          <a:xfrm>
            <a:off x="710565" y="1701165"/>
            <a:ext cx="8676196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OrderServiceImpl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中注入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WebSocketServer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对象，修改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paySuccess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方法，加入如下代码：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D728C44-CEBB-CD81-B368-859379616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394" y="2509621"/>
            <a:ext cx="10237114" cy="1235154"/>
          </a:xfrm>
          <a:prstGeom prst="roundRect">
            <a:avLst>
              <a:gd name="adj" fmla="val 5291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Map map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HashMap();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"type"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通知类型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1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来单提醒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2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客户催单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"orderId"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.getId());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订单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id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"content"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订单号</a:t>
            </a: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outTradeNo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endParaRPr kumimoji="0" lang="en-US" altLang="zh-CN" sz="1200" b="0" i="0" u="none" strike="noStrike" cap="none" normalizeH="0" baseline="0">
              <a:ln>
                <a:noFill/>
              </a:ln>
              <a:solidFill>
                <a:srgbClr val="080808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webSocketServer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.sendToAllClient(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JSON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toJSONString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));</a:t>
            </a:r>
            <a:endParaRPr kumimoji="0" lang="zh-CN" altLang="zh-CN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066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来单提醒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567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功能测试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D040EB-02EF-C286-5960-4069EC3C9D91}"/>
              </a:ext>
            </a:extLst>
          </p:cNvPr>
          <p:cNvSpPr txBox="1"/>
          <p:nvPr/>
        </p:nvSpPr>
        <p:spPr>
          <a:xfrm>
            <a:off x="710565" y="1616075"/>
            <a:ext cx="9768205" cy="149540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可以通过如下方式进行测试：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查看浏览器调试工具数据交互过程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前后端联调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6745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4D2954-D48C-E398-816E-76C84B0C87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2027584"/>
            <a:ext cx="5973761" cy="3053299"/>
          </a:xfrm>
        </p:spPr>
        <p:txBody>
          <a:bodyPr/>
          <a:lstStyle/>
          <a:p>
            <a:r>
              <a:rPr lang="en-US" altLang="zh-CN"/>
              <a:t>Spring Task</a:t>
            </a:r>
          </a:p>
          <a:p>
            <a:r>
              <a:rPr lang="zh-CN" altLang="en-US"/>
              <a:t>订单状态定时处理</a:t>
            </a:r>
            <a:endParaRPr lang="en-US" altLang="zh-CN"/>
          </a:p>
          <a:p>
            <a:r>
              <a:rPr lang="en-US" altLang="zh-CN"/>
              <a:t>WebSocket</a:t>
            </a:r>
          </a:p>
          <a:p>
            <a:r>
              <a:rPr lang="zh-CN" altLang="en-US"/>
              <a:t>来单提醒</a:t>
            </a:r>
            <a:endParaRPr lang="en-US" altLang="zh-CN"/>
          </a:p>
          <a:p>
            <a:r>
              <a:rPr lang="zh-CN" altLang="en-US"/>
              <a:t>客户催单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630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4D2954-D48C-E398-816E-76C84B0C87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2027584"/>
            <a:ext cx="5973761" cy="3108959"/>
          </a:xfrm>
        </p:spPr>
        <p:txBody>
          <a:bodyPr/>
          <a:lstStyle/>
          <a:p>
            <a:r>
              <a:rPr lang="en-US" altLang="zh-CN"/>
              <a:t>Spring Task</a:t>
            </a:r>
          </a:p>
          <a:p>
            <a:r>
              <a:rPr lang="zh-CN" altLang="en-US"/>
              <a:t>订单状态定时处理</a:t>
            </a:r>
            <a:endParaRPr lang="en-US" altLang="zh-CN"/>
          </a:p>
          <a:p>
            <a:r>
              <a:rPr lang="en-US" altLang="zh-CN"/>
              <a:t>WebSocket</a:t>
            </a:r>
          </a:p>
          <a:p>
            <a:r>
              <a:rPr lang="zh-CN" altLang="en-US"/>
              <a:t>来单提醒</a:t>
            </a:r>
            <a:endParaRPr lang="en-US" altLang="zh-CN"/>
          </a:p>
          <a:p>
            <a:r>
              <a:rPr lang="zh-CN" altLang="en-US"/>
              <a:t>客户催单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235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客户催单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4522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需求分析和设计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CB0F793-04F6-A14A-F956-FFE0C3E90E44}"/>
              </a:ext>
            </a:extLst>
          </p:cNvPr>
          <p:cNvSpPr txBox="1"/>
          <p:nvPr/>
        </p:nvSpPr>
        <p:spPr>
          <a:xfrm>
            <a:off x="710565" y="1675765"/>
            <a:ext cx="10601960" cy="149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用户在小程序中点击催单按钮后，需要第一时间通知外卖商家。通知的形式有如下两种：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语音播报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弹出提示框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6" name="reminder">
            <a:hlinkClick r:id="" action="ppaction://media"/>
            <a:extLst>
              <a:ext uri="{FF2B5EF4-FFF2-40B4-BE49-F238E27FC236}">
                <a16:creationId xmlns:a16="http://schemas.microsoft.com/office/drawing/2014/main" id="{496FDB7D-AF97-45D6-88E0-85AE8E2AD7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5175" y="2320925"/>
            <a:ext cx="406400" cy="406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D26BF1-8288-EE92-5217-3E4C298DC6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1575" y="2931912"/>
            <a:ext cx="6949445" cy="367783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9238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需求分析和设计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03E2CF-4F50-1442-5301-9581C334C3C7}"/>
              </a:ext>
            </a:extLst>
          </p:cNvPr>
          <p:cNvSpPr txBox="1"/>
          <p:nvPr/>
        </p:nvSpPr>
        <p:spPr>
          <a:xfrm>
            <a:off x="710565" y="1701165"/>
            <a:ext cx="10299700" cy="3957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设计：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通过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实现管理端页面和服务端保持长连接状态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当用户点击催单按钮后，调用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WebSocket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的相关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API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实现服务端向客户端推送消息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客户端浏览器解析服务端推送的消息，判断是来单提醒还是客户催单，进行相应的消息提示和语音播报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约定服务端发送给客户端浏览器的数据格式为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JSON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，字段包括：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type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orderId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content</a:t>
            </a: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type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为消息类型，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1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为来单提醒 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2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为客户催单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orderId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为订单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id</a:t>
            </a:r>
          </a:p>
          <a:p>
            <a:pPr lvl="1"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- content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为消息内容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402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需求分析和设计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03E2CF-4F50-1442-5301-9581C334C3C7}"/>
              </a:ext>
            </a:extLst>
          </p:cNvPr>
          <p:cNvSpPr txBox="1"/>
          <p:nvPr/>
        </p:nvSpPr>
        <p:spPr>
          <a:xfrm>
            <a:off x="710565" y="1701165"/>
            <a:ext cx="10299700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接口设计：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1CB643-DC12-5EC5-EF48-804EFD7DF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077" y="1956427"/>
            <a:ext cx="4483330" cy="475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04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客户催单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0101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D4E0C2-75FA-4EDD-9FF3-33D0BED6EA72}"/>
              </a:ext>
            </a:extLst>
          </p:cNvPr>
          <p:cNvSpPr txBox="1"/>
          <p:nvPr/>
        </p:nvSpPr>
        <p:spPr>
          <a:xfrm>
            <a:off x="710565" y="1701165"/>
            <a:ext cx="8676196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根据用户催单的接口定义，在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user/OrderController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中创建催单方法：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7051B3-D5C0-E66F-3A9A-5827E72ED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86" y="2409334"/>
            <a:ext cx="10590694" cy="2352973"/>
          </a:xfrm>
          <a:prstGeom prst="roundRect">
            <a:avLst>
              <a:gd name="adj" fmla="val 3968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@param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id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 @return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@GetMapping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"/reminder/{id}"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@ApiOperation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用户催单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reminder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9E880D"/>
                </a:solidFill>
                <a:effectLst/>
                <a:latin typeface="Consolas" panose="020B0609020204030204" pitchFamily="49" charset="0"/>
              </a:rPr>
              <a:t>@PathVariable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Long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id)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orderService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.reminder(id);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success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475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D4E0C2-75FA-4EDD-9FF3-33D0BED6EA72}"/>
              </a:ext>
            </a:extLst>
          </p:cNvPr>
          <p:cNvSpPr txBox="1"/>
          <p:nvPr/>
        </p:nvSpPr>
        <p:spPr>
          <a:xfrm>
            <a:off x="710565" y="1701165"/>
            <a:ext cx="8676196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OrderService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接口中声明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reminder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方法：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C147A3-BCB1-3302-B4C6-F993BB4AD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612" y="2610366"/>
            <a:ext cx="10564067" cy="1064776"/>
          </a:xfrm>
          <a:prstGeom prst="roundRect">
            <a:avLst>
              <a:gd name="adj" fmla="val 8884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 @param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id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reminder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Long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id);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59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D4E0C2-75FA-4EDD-9FF3-33D0BED6EA72}"/>
              </a:ext>
            </a:extLst>
          </p:cNvPr>
          <p:cNvSpPr txBox="1"/>
          <p:nvPr/>
        </p:nvSpPr>
        <p:spPr>
          <a:xfrm>
            <a:off x="710565" y="1701165"/>
            <a:ext cx="8676196" cy="510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OrderServiceImpl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中实现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reminder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方法：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0070CC-852D-EC05-6E93-3599B48721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6936" y="2464192"/>
            <a:ext cx="10582744" cy="3635812"/>
          </a:xfrm>
          <a:prstGeom prst="roundRect">
            <a:avLst>
              <a:gd name="adj" fmla="val 2098"/>
            </a:avLst>
          </a:prstGeom>
          <a:solidFill>
            <a:srgbClr val="FFFFE4"/>
          </a:solidFill>
          <a:ln w="3175">
            <a:solidFill>
              <a:schemeClr val="tx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* @param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id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3D3D3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*/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reminder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Long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id)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查询订单是否存在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 orders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orderMapper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.getById(id);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throw 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OrderBusinessException(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MessageConstant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ORDER_NOT_FOUND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基于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WebSocket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实现催单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 map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HashMap();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//2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代表用户催单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"orderId"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id);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.put(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订单号：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.getNumber());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webSocketServer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.sendToAllClient(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toJSONString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828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714639" cy="548322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客户催单</a:t>
            </a:r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2097942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需求分析和设计</a:t>
            </a:r>
            <a:endParaRPr lang="zh-CN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代码开发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功能测试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3265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功能测试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D040EB-02EF-C286-5960-4069EC3C9D91}"/>
              </a:ext>
            </a:extLst>
          </p:cNvPr>
          <p:cNvSpPr txBox="1"/>
          <p:nvPr/>
        </p:nvSpPr>
        <p:spPr>
          <a:xfrm>
            <a:off x="710565" y="1616075"/>
            <a:ext cx="9768205" cy="149540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可以通过如下方式进行测试：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查看浏览器调试工具数据交互过程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前后端联调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774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Spring Task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1994575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介绍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en-US" altLang="zh-CN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cron</a:t>
            </a:r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表达式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入门案例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1500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908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Task </a:t>
            </a:r>
            <a:r>
              <a:rPr lang="zh-CN" altLang="en-US"/>
              <a:t>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BF5649-CB92-D8EE-3D5B-6EEEAEA9C880}"/>
              </a:ext>
            </a:extLst>
          </p:cNvPr>
          <p:cNvSpPr txBox="1"/>
          <p:nvPr/>
        </p:nvSpPr>
        <p:spPr>
          <a:xfrm>
            <a:off x="710880" y="1704559"/>
            <a:ext cx="10203625" cy="514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Spring Task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是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Spring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框架提供的任务调度工具，可以按照约定的时间自动执行某个代码逻辑。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AF6AA9-373C-01A7-776C-35CABA169FC5}"/>
              </a:ext>
            </a:extLst>
          </p:cNvPr>
          <p:cNvSpPr/>
          <p:nvPr/>
        </p:nvSpPr>
        <p:spPr>
          <a:xfrm>
            <a:off x="710880" y="3675313"/>
            <a:ext cx="472994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400" b="1" cap="none" spc="0">
                <a:ln/>
                <a:solidFill>
                  <a:schemeClr val="accent4"/>
                </a:solidFill>
                <a:effectLst/>
                <a:ea typeface="阿里巴巴普惠体" panose="00020600040101010101"/>
              </a:rPr>
              <a:t>作用：定时自动执行某段</a:t>
            </a:r>
            <a:r>
              <a:rPr lang="en-US" altLang="zh-CN" sz="2400" b="1" cap="none" spc="0">
                <a:ln/>
                <a:solidFill>
                  <a:schemeClr val="accent4"/>
                </a:solidFill>
                <a:effectLst/>
                <a:ea typeface="阿里巴巴普惠体" panose="00020600040101010101"/>
              </a:rPr>
              <a:t>Java</a:t>
            </a:r>
            <a:r>
              <a:rPr lang="zh-CN" altLang="en-US" sz="2400" b="1" cap="none" spc="0">
                <a:ln/>
                <a:solidFill>
                  <a:schemeClr val="accent4"/>
                </a:solidFill>
                <a:effectLst/>
                <a:ea typeface="阿里巴巴普惠体" panose="00020600040101010101"/>
              </a:rPr>
              <a:t>代码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2A8ACCA-54AF-47D2-E5A2-44773BF36FB7}"/>
              </a:ext>
            </a:extLst>
          </p:cNvPr>
          <p:cNvSpPr/>
          <p:nvPr/>
        </p:nvSpPr>
        <p:spPr>
          <a:xfrm>
            <a:off x="2796846" y="2525633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阿里巴巴普惠体" panose="00020600040101010101"/>
              </a:rPr>
              <a:t>定位：定时任务框架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2107687-FB18-1F35-A22F-FF0AAB211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1464" y="1961873"/>
            <a:ext cx="2107096" cy="452175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B831057-E527-F867-14D4-DCD740E65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40" y="5050346"/>
            <a:ext cx="845573" cy="1433277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3AD91244-91A0-9E0E-F65F-1CC4DF7AAB38}"/>
              </a:ext>
            </a:extLst>
          </p:cNvPr>
          <p:cNvSpPr txBox="1"/>
          <p:nvPr/>
        </p:nvSpPr>
        <p:spPr>
          <a:xfrm>
            <a:off x="1766076" y="5593104"/>
            <a:ext cx="4038376" cy="41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为什么要在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Java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程序中使用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Spring Task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？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2648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DC1E854-9D30-ECB8-D4C7-94AFE07F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566" y="2370973"/>
            <a:ext cx="2696728" cy="1843218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Task </a:t>
            </a:r>
            <a:r>
              <a:rPr lang="zh-CN" altLang="en-US"/>
              <a:t>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BF5649-CB92-D8EE-3D5B-6EEEAEA9C880}"/>
              </a:ext>
            </a:extLst>
          </p:cNvPr>
          <p:cNvSpPr txBox="1"/>
          <p:nvPr/>
        </p:nvSpPr>
        <p:spPr>
          <a:xfrm>
            <a:off x="710881" y="1704559"/>
            <a:ext cx="4886838" cy="44541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应用场景：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信用卡每月还款提醒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银行贷款每月还款提醒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火车票售票系统处理未支付订单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入职纪念日为用户发送通知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20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rgbClr val="FF0000"/>
                </a:solidFill>
                <a:ea typeface="阿里巴巴普惠体" panose="00020600040101010101"/>
              </a:rPr>
              <a:t>只要是需要定时处理的场景都可以使用</a:t>
            </a:r>
            <a:r>
              <a:rPr lang="en-US" altLang="zh-CN" sz="1600">
                <a:solidFill>
                  <a:srgbClr val="FF0000"/>
                </a:solidFill>
                <a:ea typeface="阿里巴巴普惠体" panose="00020600040101010101"/>
              </a:rPr>
              <a:t>Spring Task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1DE0990-BF72-075D-F59E-88AE2CC49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104" y="2233322"/>
            <a:ext cx="2883133" cy="278773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AA58F86-8A61-1029-A91A-FC2894FDE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539" y="1724976"/>
            <a:ext cx="2808262" cy="47707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376B8B1-8E4B-0DAF-5746-77E928EE6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7196" y="1672755"/>
            <a:ext cx="4073574" cy="486711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1971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6D01502-ACB2-54E0-107D-1052531CC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248" y="2768759"/>
            <a:ext cx="4081975" cy="548322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Spring Task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C215AD-75EB-79CC-7355-18954962CD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CF46F7E-1513-13C2-D649-6B26F853429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81833" y="3340750"/>
            <a:ext cx="5466080" cy="1994575"/>
          </a:xfrm>
        </p:spPr>
        <p:txBody>
          <a:bodyPr/>
          <a:lstStyle/>
          <a:p>
            <a:r>
              <a: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介绍</a:t>
            </a:r>
            <a:endParaRPr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en-US" altLang="zh-CN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cron</a:t>
            </a:r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表达式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  <a:p>
            <a:r>
              <a: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</a:rPr>
              <a:t>入门案例</a:t>
            </a:r>
            <a:endParaRPr kumimoji="1" lang="en-US" altLang="zh-CN">
              <a:latin typeface="阿里巴巴普惠体" panose="00020600040101010101" pitchFamily="18" charset="-122"/>
              <a:ea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4578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BB6551-2E7F-6081-6B28-3118024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cron</a:t>
            </a:r>
            <a:r>
              <a:rPr lang="zh-CN" altLang="en-US"/>
              <a:t>表达式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BAE1DB9-C436-8E42-6F7E-F62C553EA4F6}"/>
              </a:ext>
            </a:extLst>
          </p:cNvPr>
          <p:cNvSpPr txBox="1"/>
          <p:nvPr/>
        </p:nvSpPr>
        <p:spPr>
          <a:xfrm>
            <a:off x="710880" y="1704559"/>
            <a:ext cx="10203625" cy="1499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cron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表达式其实就是一个字符串，通过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cron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表达式可以</a:t>
            </a: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定义任务触发的时间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构成规则：分为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6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或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7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个域，由空格分隔开，每个域代表一个含义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  <a:p>
            <a:pPr>
              <a:lnSpc>
                <a:spcPct val="200000"/>
              </a:lnSpc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每个域的含义分别为：秒、分钟、小时、日、月、周、年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(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可选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)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A9B4B0-AD46-B8C7-F34E-90E956AC76F4}"/>
              </a:ext>
            </a:extLst>
          </p:cNvPr>
          <p:cNvSpPr txBox="1"/>
          <p:nvPr/>
        </p:nvSpPr>
        <p:spPr>
          <a:xfrm>
            <a:off x="783708" y="5359542"/>
            <a:ext cx="6596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2022年10月12日上午9点整 对应的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cron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表达式为：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A5EF56D-A35C-F2B2-A984-DE4EA74BE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08" y="4396151"/>
            <a:ext cx="6596443" cy="43976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1B89C8F-4100-CC29-E3B0-2340290F5E0D}"/>
              </a:ext>
            </a:extLst>
          </p:cNvPr>
          <p:cNvSpPr txBox="1"/>
          <p:nvPr/>
        </p:nvSpPr>
        <p:spPr>
          <a:xfrm>
            <a:off x="938255" y="477492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0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EABF8DA-E0DD-6A8F-49E4-891464BEFE66}"/>
              </a:ext>
            </a:extLst>
          </p:cNvPr>
          <p:cNvSpPr txBox="1"/>
          <p:nvPr/>
        </p:nvSpPr>
        <p:spPr>
          <a:xfrm>
            <a:off x="1812899" y="477492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0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C0FD4B-89B6-281F-2969-028244B8A86F}"/>
              </a:ext>
            </a:extLst>
          </p:cNvPr>
          <p:cNvSpPr txBox="1"/>
          <p:nvPr/>
        </p:nvSpPr>
        <p:spPr>
          <a:xfrm>
            <a:off x="2949939" y="477492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9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37A73B8-53A7-41F5-B589-5F049861D923}"/>
              </a:ext>
            </a:extLst>
          </p:cNvPr>
          <p:cNvSpPr txBox="1"/>
          <p:nvPr/>
        </p:nvSpPr>
        <p:spPr>
          <a:xfrm>
            <a:off x="3962660" y="4774926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12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DEC7738-A45D-06AC-AF1D-3366362F1227}"/>
              </a:ext>
            </a:extLst>
          </p:cNvPr>
          <p:cNvSpPr txBox="1"/>
          <p:nvPr/>
        </p:nvSpPr>
        <p:spPr>
          <a:xfrm>
            <a:off x="4867975" y="4774926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10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6D64CB-5CF9-0CE5-D8AF-4E090A4FFB70}"/>
              </a:ext>
            </a:extLst>
          </p:cNvPr>
          <p:cNvSpPr txBox="1"/>
          <p:nvPr/>
        </p:nvSpPr>
        <p:spPr>
          <a:xfrm>
            <a:off x="5744567" y="4774926"/>
            <a:ext cx="279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?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1261FC0-D126-9C10-9B98-AC3614A7B079}"/>
              </a:ext>
            </a:extLst>
          </p:cNvPr>
          <p:cNvSpPr txBox="1"/>
          <p:nvPr/>
        </p:nvSpPr>
        <p:spPr>
          <a:xfrm>
            <a:off x="6571505" y="4774926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ea typeface="阿里巴巴普惠体" panose="00020600040101010101"/>
              </a:rPr>
              <a:t>2022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ea typeface="阿里巴巴普惠体" panose="00020600040101010101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CD24903-6666-6D3A-ED90-15E11E723409}"/>
              </a:ext>
            </a:extLst>
          </p:cNvPr>
          <p:cNvSpPr txBox="1"/>
          <p:nvPr/>
        </p:nvSpPr>
        <p:spPr>
          <a:xfrm>
            <a:off x="5096354" y="5344153"/>
            <a:ext cx="20121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>
                <a:solidFill>
                  <a:srgbClr val="FF0000"/>
                </a:solidFill>
                <a:ea typeface="阿里巴巴普惠体" panose="00020600040101010101"/>
              </a:rPr>
              <a:t>0 0 9 12 10 ? 2022</a:t>
            </a:r>
            <a:endParaRPr lang="zh-CN" altLang="en-US" sz="1800">
              <a:solidFill>
                <a:srgbClr val="FF0000"/>
              </a:solidFill>
              <a:ea typeface="阿里巴巴普惠体" panose="0002060004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341615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7" grpId="0"/>
    </p:bldLst>
  </p:timing>
</p:sld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109573</TotalTime>
  <Words>2083</Words>
  <Application>Microsoft Office PowerPoint</Application>
  <PresentationFormat>宽屏</PresentationFormat>
  <Paragraphs>237</Paragraphs>
  <Slides>50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50</vt:i4>
      </vt:variant>
    </vt:vector>
  </HeadingPairs>
  <TitlesOfParts>
    <vt:vector size="75" baseType="lpstr">
      <vt:lpstr>Alibaba PuHuiTi B</vt:lpstr>
      <vt:lpstr>Alibaba PuHuiTi M</vt:lpstr>
      <vt:lpstr>Alibaba PuHuiTi Medium</vt:lpstr>
      <vt:lpstr>Alibaba PuHuiTi R</vt:lpstr>
      <vt:lpstr>Arial Unicode MS</vt:lpstr>
      <vt:lpstr>阿里巴巴普惠体</vt:lpstr>
      <vt:lpstr>等线</vt:lpstr>
      <vt:lpstr>黑体</vt:lpstr>
      <vt:lpstr>华文楷体</vt:lpstr>
      <vt:lpstr>华文楷体</vt:lpstr>
      <vt:lpstr>宋体</vt:lpstr>
      <vt:lpstr>Arial</vt:lpstr>
      <vt:lpstr>Calibri</vt:lpstr>
      <vt:lpstr>Consolas</vt:lpstr>
      <vt:lpstr>Segoe UI</vt:lpstr>
      <vt:lpstr>Verdana</vt:lpstr>
      <vt:lpstr>Wingdings</vt:lpstr>
      <vt:lpstr>Wingdings 3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订单状态定时处理、来单提醒和客户催单</vt:lpstr>
      <vt:lpstr>PowerPoint 演示文稿</vt:lpstr>
      <vt:lpstr>PowerPoint 演示文稿</vt:lpstr>
      <vt:lpstr>PowerPoint 演示文稿</vt:lpstr>
      <vt:lpstr>Spring Task</vt:lpstr>
      <vt:lpstr>Spring Task 介绍</vt:lpstr>
      <vt:lpstr>Spring Task 介绍</vt:lpstr>
      <vt:lpstr>Spring Task</vt:lpstr>
      <vt:lpstr>cron表达式</vt:lpstr>
      <vt:lpstr>cron表达式</vt:lpstr>
      <vt:lpstr>Spring Task</vt:lpstr>
      <vt:lpstr>入门案例</vt:lpstr>
      <vt:lpstr>PowerPoint 演示文稿</vt:lpstr>
      <vt:lpstr>订单状态定时处理</vt:lpstr>
      <vt:lpstr>需求分析</vt:lpstr>
      <vt:lpstr>订单状态定时处理</vt:lpstr>
      <vt:lpstr>代码开发</vt:lpstr>
      <vt:lpstr>代码开发</vt:lpstr>
      <vt:lpstr>代码开发</vt:lpstr>
      <vt:lpstr>代码开发</vt:lpstr>
      <vt:lpstr>订单状态定时处理</vt:lpstr>
      <vt:lpstr>功能测试</vt:lpstr>
      <vt:lpstr>PowerPoint 演示文稿</vt:lpstr>
      <vt:lpstr>WebSocket</vt:lpstr>
      <vt:lpstr>介绍</vt:lpstr>
      <vt:lpstr>介绍</vt:lpstr>
      <vt:lpstr>介绍</vt:lpstr>
      <vt:lpstr>WebSocket</vt:lpstr>
      <vt:lpstr>入门案例</vt:lpstr>
      <vt:lpstr>PowerPoint 演示文稿</vt:lpstr>
      <vt:lpstr>PowerPoint 演示文稿</vt:lpstr>
      <vt:lpstr>来单提醒</vt:lpstr>
      <vt:lpstr>需求分析和设计</vt:lpstr>
      <vt:lpstr>需求分析和设计</vt:lpstr>
      <vt:lpstr>来单提醒</vt:lpstr>
      <vt:lpstr>代码开发</vt:lpstr>
      <vt:lpstr>来单提醒</vt:lpstr>
      <vt:lpstr>功能测试</vt:lpstr>
      <vt:lpstr>PowerPoint 演示文稿</vt:lpstr>
      <vt:lpstr>客户催单</vt:lpstr>
      <vt:lpstr>需求分析和设计</vt:lpstr>
      <vt:lpstr>需求分析和设计</vt:lpstr>
      <vt:lpstr>需求分析和设计</vt:lpstr>
      <vt:lpstr>客户催单</vt:lpstr>
      <vt:lpstr>代码开发</vt:lpstr>
      <vt:lpstr>代码开发</vt:lpstr>
      <vt:lpstr>代码开发</vt:lpstr>
      <vt:lpstr>客户催单</vt:lpstr>
      <vt:lpstr>功能测试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8802</dc:creator>
  <cp:lastModifiedBy>itcast</cp:lastModifiedBy>
  <cp:revision>10815</cp:revision>
  <dcterms:created xsi:type="dcterms:W3CDTF">2020-03-31T02:23:27Z</dcterms:created>
  <dcterms:modified xsi:type="dcterms:W3CDTF">2023-03-15T04:12:43Z</dcterms:modified>
</cp:coreProperties>
</file>